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9" r:id="rId3"/>
    <p:sldId id="1070" r:id="rId4"/>
    <p:sldId id="1072" r:id="rId5"/>
    <p:sldId id="1071" r:id="rId6"/>
    <p:sldId id="1073" r:id="rId7"/>
    <p:sldId id="270" r:id="rId8"/>
    <p:sldId id="1069" r:id="rId9"/>
    <p:sldId id="258" r:id="rId10"/>
    <p:sldId id="259" r:id="rId11"/>
    <p:sldId id="261" r:id="rId12"/>
    <p:sldId id="260" r:id="rId13"/>
    <p:sldId id="262" r:id="rId14"/>
    <p:sldId id="263" r:id="rId15"/>
    <p:sldId id="264" r:id="rId16"/>
    <p:sldId id="266" r:id="rId17"/>
    <p:sldId id="265" r:id="rId18"/>
    <p:sldId id="268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30"/>
  </p:normalViewPr>
  <p:slideViewPr>
    <p:cSldViewPr snapToGrid="0">
      <p:cViewPr varScale="1">
        <p:scale>
          <a:sx n="118" d="100"/>
          <a:sy n="118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378CE-8837-8A4D-B569-7FD9F8D8658A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A3DD3-2D07-454D-910B-650BEC562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7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50D9-2279-2FFD-D4F8-4CC8D7BD0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465A5-95D3-A222-157D-734255736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B129-7995-C19F-2806-05CAF296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82724-1BA5-D70A-A91D-6213C12B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5ABCF-D349-B4E5-90D0-69630B5D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2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614C-833C-87FD-F810-A922A41A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D0D9F-AC6C-0DDF-BC3E-F81B4C85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0CF33-8CAB-CB2A-E6EE-081366A0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83F60-8888-EAA1-040C-5DC4917D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40420-5DE7-4E41-85F7-D98568D9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2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8CC00-537E-057C-764C-37AE44D20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38D61-2C80-69B2-8BC3-FDFDFE758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4494-9D9C-A2F1-DD9A-27D55189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950BA-912C-A90C-8969-89FB4739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0773D-6525-EB99-44DE-4E4424EB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5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A773-24CD-B13B-41F7-126867A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2D04-8DA7-4F3F-DB65-47B6ACB83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0D289-D450-B0BC-BB10-88143DB6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0D288-7F47-1F43-5AE4-0FEC9833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9AAD-8FCF-90C7-767D-594EAE2D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1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631A-AACA-A3E2-5335-997DAF7F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9ABE-DC89-C031-6084-D1A41D0FA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CC255-B9D2-C5CD-84D6-2D435A1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95130-8D50-B211-1C5B-CC947A07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53FBA-2A20-3E90-F62A-A53748B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7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53A5-A1E0-4020-33E9-3CB4E1A0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DC003-8BAE-EF3F-12F6-A7D2F92EA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FC164-C6A4-F1B2-31EE-40111DC1D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7971-0AB9-69A7-E23F-4EC02A93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1A03A-2138-2B69-380E-9A55F493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A6F45-14EC-6095-12A5-8085CDA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56B3-5E27-CA8E-C1D4-47B359A9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B021-2E1C-5C49-B535-6738472C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5F761-C02E-8B89-0D54-3FFF1D0EF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DC159-D1B5-9E4E-2272-8AB2F8605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01257-3528-559D-844E-43566D5D7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C6E63-72D2-6D2E-450E-F56D82A0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26A87-0D80-AFEC-C48F-DD0C3DAE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9C35F-E4F9-527D-3F5C-7F2CA64D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2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E9A9-447B-BE1B-D342-A9DB1FA1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D0D693-3F33-3291-4853-C2F323B2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0B6E9-F422-4CE1-5621-15FB8B2A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0E6CD-6240-82A8-6ADA-52448188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7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BF30C-7EAD-22F0-70F7-4F9EBA4D9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21D97-BB92-784E-BF1F-E207769D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3C1B4-F308-5E16-19A2-E70620C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2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F84-6A9F-A256-8A96-FB709B87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F3BA-B54E-B304-290A-ADE37E5F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04226-39F1-538B-DA9D-2F85C4AFF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D7EA-7CA7-F4D1-6CE6-C43A1866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3500A-EA10-211A-C92A-2544D126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EE3EE-B745-605B-AAEB-FB2C6831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0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EC3D-0545-2F87-8605-576F8128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CC82C-FA20-18D3-8789-FE86D96FC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09E30-67E5-044E-9C23-CB6E9ACAB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52AAD-95EB-42B6-AC81-9E37BF2D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D0355-E9B4-B15B-F26A-B697F9B4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2B340-95F7-274D-568A-1654D15A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6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A3703-D225-0239-D3E3-DDE66731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66837-4CDB-2359-5CAD-FEB0684AF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CFB08-E3C2-3009-E8C5-866B2D268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8E8E85-B2F7-3B43-A1DA-A60D2473F7F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157C8-02CB-1684-5BB2-CBF7AC47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724E4-1C5F-657F-E4DE-6EC63278F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4163F3-C84E-114C-AB48-E2CF10EF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6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ecommendpapers.xyz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ecommendpapers.xyz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ence.nasa.gov/people/megan-ansdell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n.wikipedia.org/wiki/Eigenvalues_and_eigenvector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C2ED-52A7-5851-0E00-2479A5BD5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B0988-B110-22EF-3D22-2F7D3BDE0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 Church</a:t>
            </a:r>
          </a:p>
          <a:p>
            <a:r>
              <a:rPr lang="en-US" dirty="0"/>
              <a:t>Sept 17, 2024</a:t>
            </a:r>
          </a:p>
        </p:txBody>
      </p:sp>
    </p:spTree>
    <p:extLst>
      <p:ext uri="{BB962C8B-B14F-4D97-AF65-F5344CB8AC3E}">
        <p14:creationId xmlns:p14="http://schemas.microsoft.com/office/powerpoint/2010/main" val="335000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7008D-CA92-BCA3-0C89-B4B4CCA3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a Federated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89297-5002-FE90-8BC3-3834435B8C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Easy to create web sites</a:t>
            </a:r>
          </a:p>
          <a:p>
            <a:pPr lvl="1"/>
            <a:r>
              <a:rPr lang="en-US" dirty="0">
                <a:hlinkClick r:id="rId2"/>
              </a:rPr>
              <a:t>https://recommendpapers.xyz</a:t>
            </a:r>
            <a:r>
              <a:rPr lang="en-US" dirty="0"/>
              <a:t> </a:t>
            </a:r>
          </a:p>
          <a:p>
            <a:r>
              <a:rPr lang="en-US" dirty="0"/>
              <a:t>To compare and contrast</a:t>
            </a:r>
          </a:p>
          <a:p>
            <a:pPr lvl="1"/>
            <a:r>
              <a:rPr lang="en-US" dirty="0"/>
              <a:t>Different APIs/Embeddings</a:t>
            </a:r>
          </a:p>
          <a:p>
            <a:pPr lvl="1"/>
            <a:endParaRPr lang="en-US" dirty="0"/>
          </a:p>
          <a:p>
            <a:r>
              <a:rPr lang="en-US" dirty="0"/>
              <a:t>Different recommendations are different</a:t>
            </a:r>
          </a:p>
          <a:p>
            <a:pPr lvl="1"/>
            <a:r>
              <a:rPr lang="en-US" dirty="0"/>
              <a:t>Almost no overlap</a:t>
            </a:r>
          </a:p>
        </p:txBody>
      </p:sp>
      <p:pic>
        <p:nvPicPr>
          <p:cNvPr id="7" name="Content Placeholder 6" descr="A diagram of a procedure&#10;&#10;Description automatically generated">
            <a:extLst>
              <a:ext uri="{FF2B5EF4-FFF2-40B4-BE49-F238E27FC236}">
                <a16:creationId xmlns:a16="http://schemas.microsoft.com/office/drawing/2014/main" id="{019BF9B4-38ED-848D-5FC0-E3AC84CED8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88522"/>
            <a:ext cx="5181600" cy="2425543"/>
          </a:xfrm>
        </p:spPr>
      </p:pic>
    </p:spTree>
    <p:extLst>
      <p:ext uri="{BB962C8B-B14F-4D97-AF65-F5344CB8AC3E}">
        <p14:creationId xmlns:p14="http://schemas.microsoft.com/office/powerpoint/2010/main" val="3048783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EF857-5D18-F2AE-3B29-CAF85CC4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https://recommendpapers.xyz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A2D910-CAB5-6C12-4E90-3D09508EF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2836" y="1825625"/>
            <a:ext cx="7946327" cy="4351338"/>
          </a:xfrm>
        </p:spPr>
      </p:pic>
    </p:spTree>
    <p:extLst>
      <p:ext uri="{BB962C8B-B14F-4D97-AF65-F5344CB8AC3E}">
        <p14:creationId xmlns:p14="http://schemas.microsoft.com/office/powerpoint/2010/main" val="63384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9565913-9AD3-78DD-E4B9-A5B31945C5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3509" y="471587"/>
            <a:ext cx="11984981" cy="6025465"/>
          </a:xfrm>
        </p:spPr>
      </p:pic>
    </p:spTree>
    <p:extLst>
      <p:ext uri="{BB962C8B-B14F-4D97-AF65-F5344CB8AC3E}">
        <p14:creationId xmlns:p14="http://schemas.microsoft.com/office/powerpoint/2010/main" val="2766021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CDF6-B5CB-8CC1-20A9-A69818C1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Documentation</a:t>
            </a:r>
          </a:p>
        </p:txBody>
      </p:sp>
      <p:pic>
        <p:nvPicPr>
          <p:cNvPr id="5" name="Content Placeholder 4" descr="A screenshot of a document&#10;&#10;Description automatically generated">
            <a:extLst>
              <a:ext uri="{FF2B5EF4-FFF2-40B4-BE49-F238E27FC236}">
                <a16:creationId xmlns:a16="http://schemas.microsoft.com/office/drawing/2014/main" id="{D45D3FC0-9083-036E-A629-FA0D7A98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359" y="1426614"/>
            <a:ext cx="9671670" cy="5916966"/>
          </a:xfrm>
        </p:spPr>
      </p:pic>
    </p:spTree>
    <p:extLst>
      <p:ext uri="{BB962C8B-B14F-4D97-AF65-F5344CB8AC3E}">
        <p14:creationId xmlns:p14="http://schemas.microsoft.com/office/powerpoint/2010/main" val="250066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4BA8A3-7235-FF08-4434-2180C036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Entry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CB6043-4361-A9A1-7E05-1D2A9A65EC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Paper Search: </a:t>
            </a:r>
          </a:p>
          <a:p>
            <a:pPr lvl="1"/>
            <a:r>
              <a:rPr lang="en-US" dirty="0"/>
              <a:t>Input query (strings); output papers ids </a:t>
            </a:r>
          </a:p>
          <a:p>
            <a:r>
              <a:rPr lang="en-US" dirty="0"/>
              <a:t>Author Search: </a:t>
            </a:r>
          </a:p>
          <a:p>
            <a:pPr lvl="1"/>
            <a:r>
              <a:rPr lang="en-US" dirty="0"/>
              <a:t>Input query (strings); output author ids </a:t>
            </a:r>
          </a:p>
          <a:p>
            <a:r>
              <a:rPr lang="en-US" dirty="0"/>
              <a:t>Lookup Paper: </a:t>
            </a:r>
          </a:p>
          <a:p>
            <a:pPr lvl="1"/>
            <a:r>
              <a:rPr lang="en-US" dirty="0"/>
              <a:t>Input paper ids; output fields (titles, abstracts, embeddings, etc.)</a:t>
            </a:r>
          </a:p>
          <a:p>
            <a:r>
              <a:rPr lang="en-US" dirty="0"/>
              <a:t>Lookup Author: </a:t>
            </a:r>
          </a:p>
          <a:p>
            <a:pPr lvl="1"/>
            <a:r>
              <a:rPr lang="en-US" dirty="0"/>
              <a:t>Input author ids; output fields (titles, abstracts, embeddings, etc.) </a:t>
            </a:r>
          </a:p>
          <a:p>
            <a:r>
              <a:rPr lang="en-US" dirty="0"/>
              <a:t>Lookup Citations: </a:t>
            </a:r>
          </a:p>
          <a:p>
            <a:pPr lvl="1"/>
            <a:r>
              <a:rPr lang="en-US" dirty="0"/>
              <a:t>Lookup Citations for paper id and output fields from Semantic Scholar for each citation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9E65F-B09C-D328-22E2-05C759896D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Coauthors: </a:t>
            </a:r>
          </a:p>
          <a:p>
            <a:pPr lvl="1"/>
            <a:r>
              <a:rPr lang="en-US" dirty="0"/>
              <a:t>Input a query (a string); output a list of coauthors (filtered by </a:t>
            </a:r>
            <a:r>
              <a:rPr lang="en-US" dirty="0" err="1"/>
              <a:t>after_year</a:t>
            </a:r>
            <a:r>
              <a:rPr lang="en-US" dirty="0"/>
              <a:t>) for each matching author id. </a:t>
            </a:r>
          </a:p>
          <a:p>
            <a:r>
              <a:rPr lang="en-US" dirty="0"/>
              <a:t>Recommend Papers: </a:t>
            </a:r>
          </a:p>
          <a:p>
            <a:pPr lvl="1"/>
            <a:r>
              <a:rPr lang="en-US" dirty="0"/>
              <a:t>Input a paper id and a recommendation method; </a:t>
            </a:r>
          </a:p>
          <a:p>
            <a:pPr lvl="1"/>
            <a:r>
              <a:rPr lang="en-US" dirty="0"/>
              <a:t>output paper ids (with fields, scores, etc.)</a:t>
            </a:r>
          </a:p>
          <a:p>
            <a:r>
              <a:rPr lang="en-US" dirty="0"/>
              <a:t>Recommend Authors: </a:t>
            </a:r>
          </a:p>
          <a:p>
            <a:pPr lvl="1"/>
            <a:r>
              <a:rPr lang="en-US" dirty="0"/>
              <a:t>Input an author id and a recommendation method; </a:t>
            </a:r>
          </a:p>
          <a:p>
            <a:pPr lvl="1"/>
            <a:r>
              <a:rPr lang="en-US" dirty="0"/>
              <a:t>output paper ids (with fields, scores, etc.)</a:t>
            </a:r>
          </a:p>
          <a:p>
            <a:r>
              <a:rPr lang="en-US" dirty="0"/>
              <a:t>Compare and contrast papers with chatbot/RAG</a:t>
            </a:r>
          </a:p>
          <a:p>
            <a:r>
              <a:rPr lang="en-US" dirty="0"/>
              <a:t>Compare and Contrast texts with chatbot/RAG</a:t>
            </a:r>
          </a:p>
        </p:txBody>
      </p:sp>
    </p:spTree>
    <p:extLst>
      <p:ext uri="{BB962C8B-B14F-4D97-AF65-F5344CB8AC3E}">
        <p14:creationId xmlns:p14="http://schemas.microsoft.com/office/powerpoint/2010/main" val="90334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9843-90DC-46E9-0E9E-DE687750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Assign Papers to Reviewers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A015F8-79DA-1510-B267-73EC8745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Had a very promising call with a NASA PM </a:t>
            </a:r>
            <a:r>
              <a:rPr lang="en-US" dirty="0">
                <a:solidFill>
                  <a:srgbClr val="090909"/>
                </a:solidFill>
                <a:effectLst/>
                <a:highlight>
                  <a:srgbClr val="CCCCCC"/>
                </a:highlight>
                <a:latin typeface="Menlo" panose="020B0609030804020204" pitchFamily="49" charset="0"/>
                <a:hlinkClick r:id="rId2"/>
              </a:rPr>
              <a:t>Megan Ansdell</a:t>
            </a:r>
            <a:endParaRPr lang="en-US" dirty="0">
              <a:solidFill>
                <a:srgbClr val="090909"/>
              </a:solidFill>
              <a:effectLst/>
              <a:highlight>
                <a:srgbClr val="CCCCCC"/>
              </a:highlight>
              <a:latin typeface="Menlo" panose="020B0609030804020204" pitchFamily="49" charset="0"/>
            </a:endParaRPr>
          </a:p>
          <a:p>
            <a:r>
              <a:rPr lang="en-US" dirty="0"/>
              <a:t>It takes her about a week to put together a panel</a:t>
            </a:r>
          </a:p>
          <a:p>
            <a:r>
              <a:rPr lang="en-US" dirty="0"/>
              <a:t>She needs to find reviewers that</a:t>
            </a:r>
          </a:p>
          <a:p>
            <a:pPr lvl="1"/>
            <a:r>
              <a:rPr lang="en-US" dirty="0"/>
              <a:t>are qualified</a:t>
            </a:r>
          </a:p>
          <a:p>
            <a:pPr lvl="1"/>
            <a:r>
              <a:rPr lang="en-US" dirty="0"/>
              <a:t>diverse over experience, etc.</a:t>
            </a:r>
          </a:p>
          <a:p>
            <a:pPr lvl="1"/>
            <a:r>
              <a:rPr lang="en-US" dirty="0"/>
              <a:t>avoid conflicts of interest</a:t>
            </a:r>
          </a:p>
          <a:p>
            <a:r>
              <a:rPr lang="en-US" dirty="0"/>
              <a:t>She can program in Python (and use these APIs)</a:t>
            </a:r>
          </a:p>
          <a:p>
            <a:pPr lvl="1"/>
            <a:r>
              <a:rPr lang="en-US" dirty="0"/>
              <a:t>She wrote a tool to check proposals for anonymity (pronouns)</a:t>
            </a:r>
          </a:p>
          <a:p>
            <a:pPr lvl="1"/>
            <a:r>
              <a:rPr lang="en-US" dirty="0"/>
              <a:t>Many of her peers are more senior than she is</a:t>
            </a:r>
          </a:p>
          <a:p>
            <a:pPr lvl="2"/>
            <a:r>
              <a:rPr lang="en-US" dirty="0"/>
              <a:t>So she runs her tool on their proposals</a:t>
            </a:r>
          </a:p>
          <a:p>
            <a:pPr lvl="1"/>
            <a:r>
              <a:rPr lang="en-US" dirty="0"/>
              <a:t>We talked about a sole source grant, so we could work together on this use case</a:t>
            </a:r>
          </a:p>
          <a:p>
            <a:r>
              <a:rPr lang="en-US" dirty="0"/>
              <a:t>More generally, I would like to scale this up to large conferences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E5459D-9537-6F1A-EFE9-49FF82AB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by K (# Hidden Dimensions)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173B9C-AEED-EE79-2D26-644498A518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a large graph of 250M papers</a:t>
                </a:r>
              </a:p>
              <a:p>
                <a:r>
                  <a:rPr lang="en-US" dirty="0"/>
                  <a:t>Compute </a:t>
                </a:r>
                <a:r>
                  <a:rPr lang="en-US" dirty="0" err="1"/>
                  <a:t>ProNE</a:t>
                </a:r>
                <a:r>
                  <a:rPr lang="en-US" dirty="0"/>
                  <a:t> embeddings</a:t>
                </a:r>
              </a:p>
              <a:p>
                <a:pPr lvl="1"/>
                <a:r>
                  <a:rPr lang="en-US" dirty="0"/>
                  <a:t>with K = 16, 32, 64, …, 256</a:t>
                </a:r>
              </a:p>
              <a:p>
                <a:r>
                  <a:rPr lang="en-US" dirty="0"/>
                  <a:t>For each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𝑠𝑣𝑑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Plot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does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have this structure?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173B9C-AEED-EE79-2D26-644498A51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8602189-889C-6E50-4686-78A2799AFD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28615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ABC914-2733-8B2F-1579-60509126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by Bin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7CBC7A-3642-F44F-AAE0-50E45DF5BD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138CF75-387C-95B8-985A-1EC810E4EA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7551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0B037F-B766-5608-D691-8A3FDA14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801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https://en.wikipedia.org/wiki/Eigenvalues_and_eigenvectors</a:t>
            </a:r>
            <a:r>
              <a:rPr lang="en-US" sz="2000" dirty="0"/>
              <a:t> </a:t>
            </a:r>
          </a:p>
        </p:txBody>
      </p:sp>
      <p:pic>
        <p:nvPicPr>
          <p:cNvPr id="8" name="Content Placeholder 7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547ADC9-6439-DC3D-0EE6-2509D0628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893136"/>
            <a:ext cx="8832900" cy="5964864"/>
          </a:xfrm>
        </p:spPr>
      </p:pic>
    </p:spTree>
    <p:extLst>
      <p:ext uri="{BB962C8B-B14F-4D97-AF65-F5344CB8AC3E}">
        <p14:creationId xmlns:p14="http://schemas.microsoft.com/office/powerpoint/2010/main" val="2583812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853EE2-11C3-8D9C-F606-E23DE0E2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/wiki/Determinant</a:t>
            </a:r>
          </a:p>
        </p:txBody>
      </p:sp>
      <p:pic>
        <p:nvPicPr>
          <p:cNvPr id="8" name="Content Placeholder 7" descr="A math equations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D04ECAF0-27AF-D2AF-9ED5-BD9EBA50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894"/>
            <a:ext cx="10515600" cy="4114800"/>
          </a:xfrm>
        </p:spPr>
      </p:pic>
    </p:spTree>
    <p:extLst>
      <p:ext uri="{BB962C8B-B14F-4D97-AF65-F5344CB8AC3E}">
        <p14:creationId xmlns:p14="http://schemas.microsoft.com/office/powerpoint/2010/main" val="185573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438D7D-1571-7828-1610-E95E5335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Network Effects:</a:t>
            </a:r>
            <a:br>
              <a:rPr lang="en-US" dirty="0"/>
            </a:br>
            <a:r>
              <a:rPr lang="en-US" dirty="0"/>
              <a:t>Larger Graphs Favor </a:t>
            </a:r>
            <a:r>
              <a:rPr lang="en-US" dirty="0" err="1"/>
              <a:t>ProNE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AB7B8BC-36A1-B97A-8A32-1BF3D67501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02006"/>
            <a:ext cx="5181600" cy="379857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EF224F-0CB4-ACFA-1001-5F5A2E27B7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Network Effects</a:t>
                </a:r>
              </a:p>
              <a:p>
                <a:pPr lvl="1"/>
                <a:r>
                  <a:rPr lang="en-US" dirty="0"/>
                  <a:t>nodes: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edges: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Important for academic search</a:t>
                </a:r>
              </a:p>
              <a:p>
                <a:pPr lvl="1"/>
                <a:r>
                  <a:rPr lang="en-US" dirty="0"/>
                  <a:t>Because literature is growing quickly</a:t>
                </a:r>
              </a:p>
              <a:p>
                <a:pPr lvl="1"/>
                <a:r>
                  <a:rPr lang="en-US" dirty="0"/>
                  <a:t>Doubling every decade (or so)</a:t>
                </a:r>
              </a:p>
              <a:p>
                <a:r>
                  <a:rPr lang="en-US" dirty="0"/>
                  <a:t>Standard evals </a:t>
                </a:r>
              </a:p>
              <a:p>
                <a:pPr lvl="1"/>
                <a:r>
                  <a:rPr lang="en-US" dirty="0"/>
                  <a:t>split graph, G, into test &amp; train</a:t>
                </a:r>
              </a:p>
              <a:p>
                <a:pPr lvl="1"/>
                <a:r>
                  <a:rPr lang="en-US" dirty="0"/>
                  <a:t>Alternative, split citation graph into 100 subgraphs by time</a:t>
                </a:r>
              </a:p>
              <a:p>
                <a:r>
                  <a:rPr lang="en-US" dirty="0"/>
                  <a:t>Goal: </a:t>
                </a:r>
              </a:p>
              <a:p>
                <a:pPr lvl="1"/>
                <a:r>
                  <a:rPr lang="en-US" dirty="0"/>
                  <a:t>Predicting performance on larger graphs</a:t>
                </a:r>
              </a:p>
              <a:p>
                <a:pPr lvl="1"/>
                <a:r>
                  <a:rPr lang="en-US" dirty="0"/>
                  <a:t>As opposed to measuring performance on relatively small graphs from the past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EF224F-0CB4-ACFA-1001-5F5A2E27B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467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50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F58A2207-A11C-F447-D86F-6F1617AF57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/>
                <a:r>
                  <a:rPr lang="en-US" sz="3200" dirty="0"/>
                  <a:t>Two Approaches for Computing Embeddings: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32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papers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hidden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dims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F58A2207-A11C-F447-D86F-6F1617AF5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28127A-9EAA-2829-F98D-B03327785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Mini-Batch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FDDA60A-D4AC-5697-EEB3-B432E469BD1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Method:</a:t>
                </a:r>
              </a:p>
              <a:p>
                <a:pPr lvl="1"/>
                <a:r>
                  <a:rPr lang="en-US" dirty="0"/>
                  <a:t>Read mini-batches</a:t>
                </a:r>
              </a:p>
              <a:p>
                <a:pPr lvl="1"/>
                <a:r>
                  <a:rPr lang="en-US" dirty="0"/>
                  <a:t>Update parameters in GPU</a:t>
                </a:r>
              </a:p>
              <a:p>
                <a:pPr lvl="1"/>
                <a:r>
                  <a:rPr lang="en-US" dirty="0"/>
                  <a:t>Repeat for a few epochs</a:t>
                </a:r>
              </a:p>
              <a:p>
                <a:r>
                  <a:rPr lang="en-US" dirty="0"/>
                  <a:t>Examples: </a:t>
                </a:r>
              </a:p>
              <a:p>
                <a:pPr lvl="1"/>
                <a:r>
                  <a:rPr lang="en-US" dirty="0"/>
                  <a:t>BERT, GNNs, transformers</a:t>
                </a:r>
              </a:p>
              <a:p>
                <a:r>
                  <a:rPr lang="en-US" dirty="0"/>
                  <a:t>Computational Complexity:</a:t>
                </a:r>
              </a:p>
              <a:p>
                <a:pPr lvl="1"/>
                <a:r>
                  <a:rPr lang="en-US" dirty="0"/>
                  <a:t>Linear 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Constant Space: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Generative Capacity:</a:t>
                </a:r>
              </a:p>
              <a:p>
                <a:pPr lvl="2"/>
                <a:r>
                  <a:rPr lang="en-US" dirty="0"/>
                  <a:t>FSM (Finite-State Machine)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FDDA60A-D4AC-5697-EEB3-B432E469B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474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4975AB-93C6-542D-9B31-8867F26C4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Spectral Clustering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C158A3E-E55E-0792-DB0A-4E808E74C60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Method:</a:t>
                </a:r>
              </a:p>
              <a:p>
                <a:pPr lvl="1"/>
                <a:r>
                  <a:rPr lang="en-US" dirty="0"/>
                  <a:t>Input graph: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to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Tricks:</a:t>
                </a:r>
              </a:p>
              <a:p>
                <a:pPr lvl="2"/>
                <a:r>
                  <a:rPr lang="en-US" dirty="0"/>
                  <a:t>Laplacians: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SVD, dimension reduction</a:t>
                </a:r>
              </a:p>
              <a:p>
                <a:r>
                  <a:rPr lang="en-US" dirty="0"/>
                  <a:t>Computational Complexity:</a:t>
                </a:r>
              </a:p>
              <a:p>
                <a:pPr lvl="1"/>
                <a:r>
                  <a:rPr lang="en-US" dirty="0"/>
                  <a:t>SVD on sparse matrix</a:t>
                </a:r>
              </a:p>
              <a:p>
                <a:pPr lvl="1"/>
                <a:r>
                  <a:rPr lang="en-US" dirty="0"/>
                  <a:t>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𝑛𝑛𝑧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Space: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𝑁𝑑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Generative Capacity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FSM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C158A3E-E55E-0792-DB0A-4E808E74C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467" t="-3093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4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AE5084F1-38E1-833E-C74E-E63471905B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Evaluation: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AE5084F1-38E1-833E-C74E-E63471905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1F6347-CB42-E45D-C9E8-E68D51C206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Most evaluations:</a:t>
                </a:r>
              </a:p>
              <a:p>
                <a:pPr lvl="1"/>
                <a:r>
                  <a:rPr lang="en-US" dirty="0"/>
                  <a:t>Events: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pairs of papers</a:t>
                </a:r>
              </a:p>
              <a:p>
                <a:r>
                  <a:rPr lang="en-US" dirty="0"/>
                  <a:t>Proposed alternative:</a:t>
                </a:r>
              </a:p>
              <a:p>
                <a:pPr lvl="1"/>
                <a:r>
                  <a:rPr lang="en-US" dirty="0"/>
                  <a:t>Events: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papers</a:t>
                </a:r>
              </a:p>
              <a:p>
                <a:pPr lvl="1"/>
                <a:r>
                  <a:rPr lang="en-US" dirty="0"/>
                  <a:t>For each paper,</a:t>
                </a:r>
              </a:p>
              <a:p>
                <a:pPr lvl="2"/>
                <a:r>
                  <a:rPr lang="en-US" dirty="0"/>
                  <a:t>consider 1 (or a few) nearby papers</a:t>
                </a:r>
              </a:p>
              <a:p>
                <a:r>
                  <a:rPr lang="en-US" dirty="0"/>
                  <a:t>Sample the event space</a:t>
                </a:r>
              </a:p>
              <a:p>
                <a:pPr lvl="1"/>
                <a:r>
                  <a:rPr lang="en-US" dirty="0"/>
                  <a:t>Score events in sample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1F6347-CB42-E45D-C9E8-E68D51C20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7FE3E4-15E3-3B79-A32D-86A6751FAF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026" name="Picture 2" descr="Caution Yield Floor Sign">
            <a:extLst>
              <a:ext uri="{FF2B5EF4-FFF2-40B4-BE49-F238E27FC236}">
                <a16:creationId xmlns:a16="http://schemas.microsoft.com/office/drawing/2014/main" id="{A35D3E28-6055-93F9-B8F5-15110E000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927779"/>
            <a:ext cx="14084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45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7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6D4D2F-D5A8-1451-3E6A-A29C68F60564}"/>
              </a:ext>
            </a:extLst>
          </p:cNvPr>
          <p:cNvSpPr/>
          <p:nvPr/>
        </p:nvSpPr>
        <p:spPr>
          <a:xfrm>
            <a:off x="5255737" y="3406348"/>
            <a:ext cx="2804984" cy="13695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Federated Recommendation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8B0E0A-20FE-2095-58B6-04108BAC897B}"/>
              </a:ext>
            </a:extLst>
          </p:cNvPr>
          <p:cNvSpPr/>
          <p:nvPr/>
        </p:nvSpPr>
        <p:spPr>
          <a:xfrm>
            <a:off x="5721178" y="1622857"/>
            <a:ext cx="1804087" cy="9967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(paper id)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49689B-7949-3A6E-DE19-B124866C6151}"/>
              </a:ext>
            </a:extLst>
          </p:cNvPr>
          <p:cNvCxnSpPr>
            <a:cxnSpLocks/>
          </p:cNvCxnSpPr>
          <p:nvPr/>
        </p:nvCxnSpPr>
        <p:spPr>
          <a:xfrm flipH="1">
            <a:off x="6658228" y="4858267"/>
            <a:ext cx="1" cy="642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609B9A-895C-F158-9D86-B57D17BE0584}"/>
              </a:ext>
            </a:extLst>
          </p:cNvPr>
          <p:cNvSpPr/>
          <p:nvPr/>
        </p:nvSpPr>
        <p:spPr>
          <a:xfrm>
            <a:off x="5024047" y="5583196"/>
            <a:ext cx="3268361" cy="9967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(paper ids)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D5F9C5-D8C0-D5A1-43A8-C5610E8622FF}"/>
              </a:ext>
            </a:extLst>
          </p:cNvPr>
          <p:cNvCxnSpPr>
            <a:cxnSpLocks/>
          </p:cNvCxnSpPr>
          <p:nvPr/>
        </p:nvCxnSpPr>
        <p:spPr>
          <a:xfrm flipH="1">
            <a:off x="6658229" y="2681419"/>
            <a:ext cx="1" cy="642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003B24-F635-CB32-2898-6EFA4E11C83B}"/>
              </a:ext>
            </a:extLst>
          </p:cNvPr>
          <p:cNvSpPr/>
          <p:nvPr/>
        </p:nvSpPr>
        <p:spPr>
          <a:xfrm>
            <a:off x="553995" y="3769842"/>
            <a:ext cx="3047998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PubMed (Medicine)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73B1F-2F2E-8F75-BD24-30F05B258E56}"/>
              </a:ext>
            </a:extLst>
          </p:cNvPr>
          <p:cNvSpPr/>
          <p:nvPr/>
        </p:nvSpPr>
        <p:spPr>
          <a:xfrm>
            <a:off x="553995" y="4578180"/>
            <a:ext cx="3047998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ADS (Astronomy)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AF0CE2-28A4-22C3-9B9A-6D6D2A378C91}"/>
              </a:ext>
            </a:extLst>
          </p:cNvPr>
          <p:cNvSpPr/>
          <p:nvPr/>
        </p:nvSpPr>
        <p:spPr>
          <a:xfrm>
            <a:off x="553995" y="2961504"/>
            <a:ext cx="3047998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Semantic Scholar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B44E9-6AD1-23A8-616A-E7D081FE5F44}"/>
              </a:ext>
            </a:extLst>
          </p:cNvPr>
          <p:cNvSpPr/>
          <p:nvPr/>
        </p:nvSpPr>
        <p:spPr>
          <a:xfrm>
            <a:off x="9560014" y="3085072"/>
            <a:ext cx="2077992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3C084-C711-CD57-B9F8-BE066C4D7DA3}"/>
              </a:ext>
            </a:extLst>
          </p:cNvPr>
          <p:cNvSpPr/>
          <p:nvPr/>
        </p:nvSpPr>
        <p:spPr>
          <a:xfrm>
            <a:off x="9560014" y="4005648"/>
            <a:ext cx="2077992" cy="6425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ProNE</a:t>
            </a: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F9269-8328-2E6E-79A7-38D720A4003A}"/>
              </a:ext>
            </a:extLst>
          </p:cNvPr>
          <p:cNvSpPr txBox="1"/>
          <p:nvPr/>
        </p:nvSpPr>
        <p:spPr>
          <a:xfrm>
            <a:off x="390032" y="2334052"/>
            <a:ext cx="3375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Recommendation APIs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567EC-6868-D165-129C-3992E31B69F0}"/>
              </a:ext>
            </a:extLst>
          </p:cNvPr>
          <p:cNvSpPr txBox="1"/>
          <p:nvPr/>
        </p:nvSpPr>
        <p:spPr>
          <a:xfrm>
            <a:off x="9634391" y="245058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Embeddings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E2C71F-CA6E-5F80-292F-BECDD61A4657}"/>
              </a:ext>
            </a:extLst>
          </p:cNvPr>
          <p:cNvCxnSpPr>
            <a:cxnSpLocks/>
          </p:cNvCxnSpPr>
          <p:nvPr/>
        </p:nvCxnSpPr>
        <p:spPr>
          <a:xfrm>
            <a:off x="3765956" y="3374425"/>
            <a:ext cx="1410491" cy="353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6FD6EA-C7A7-8FBB-8FB0-A98C947C2819}"/>
              </a:ext>
            </a:extLst>
          </p:cNvPr>
          <p:cNvCxnSpPr>
            <a:cxnSpLocks/>
          </p:cNvCxnSpPr>
          <p:nvPr/>
        </p:nvCxnSpPr>
        <p:spPr>
          <a:xfrm flipV="1">
            <a:off x="3680257" y="4091117"/>
            <a:ext cx="1496190" cy="51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A95C69-4B26-0F43-FD8F-4BE2C243BA4C}"/>
              </a:ext>
            </a:extLst>
          </p:cNvPr>
          <p:cNvCxnSpPr>
            <a:cxnSpLocks/>
          </p:cNvCxnSpPr>
          <p:nvPr/>
        </p:nvCxnSpPr>
        <p:spPr>
          <a:xfrm flipV="1">
            <a:off x="3791464" y="4509187"/>
            <a:ext cx="1384983" cy="357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75333-8AED-1E10-AA37-FB06AE0AE3C1}"/>
              </a:ext>
            </a:extLst>
          </p:cNvPr>
          <p:cNvCxnSpPr>
            <a:cxnSpLocks/>
          </p:cNvCxnSpPr>
          <p:nvPr/>
        </p:nvCxnSpPr>
        <p:spPr>
          <a:xfrm flipH="1">
            <a:off x="8276454" y="3406347"/>
            <a:ext cx="1133214" cy="363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1682B-0BB4-18E7-892F-BC28E49BE5E1}"/>
              </a:ext>
            </a:extLst>
          </p:cNvPr>
          <p:cNvCxnSpPr>
            <a:cxnSpLocks/>
          </p:cNvCxnSpPr>
          <p:nvPr/>
        </p:nvCxnSpPr>
        <p:spPr>
          <a:xfrm flipH="1" flipV="1">
            <a:off x="8292408" y="4108106"/>
            <a:ext cx="1133214" cy="183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34BE47A5-167B-7796-7D93-E1F53EAC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API</a:t>
            </a:r>
          </a:p>
        </p:txBody>
      </p:sp>
    </p:spTree>
    <p:extLst>
      <p:ext uri="{BB962C8B-B14F-4D97-AF65-F5344CB8AC3E}">
        <p14:creationId xmlns:p14="http://schemas.microsoft.com/office/powerpoint/2010/main" val="106109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932</Words>
  <Application>Microsoft Macintosh PowerPoint</Application>
  <PresentationFormat>Widescreen</PresentationFormat>
  <Paragraphs>172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Menlo</vt:lpstr>
      <vt:lpstr>Office Theme</vt:lpstr>
      <vt:lpstr>Network Effects</vt:lpstr>
      <vt:lpstr>Better Together: Text (Titles, Abstracts, Body); Context (Citations)</vt:lpstr>
      <vt:lpstr>Metcalfe’s Law (Network Effects)</vt:lpstr>
      <vt:lpstr>Because of Network Effects: Larger Graphs Favor ProNE</vt:lpstr>
      <vt:lpstr>Two Approaches for Computing Embeddings: E∈R^(N×d)   for N papers, d hidden dims, where sim≈EE^T</vt:lpstr>
      <vt:lpstr>Evaluation: N^2→N</vt:lpstr>
      <vt:lpstr>Semantic Scholar (S2): Significant Effort    (slide from Dan Weld)</vt:lpstr>
      <vt:lpstr>Semantic Scholar (S2)</vt:lpstr>
      <vt:lpstr>Federated API</vt:lpstr>
      <vt:lpstr>Motivation for a Federated API</vt:lpstr>
      <vt:lpstr>https://recommendpapers.xyz </vt:lpstr>
      <vt:lpstr>PowerPoint Presentation</vt:lpstr>
      <vt:lpstr>API Documentation</vt:lpstr>
      <vt:lpstr>10 Entry Points</vt:lpstr>
      <vt:lpstr>Use Case: Assign Papers to Reviewers</vt:lpstr>
      <vt:lpstr>Eigenvalues by K (# Hidden Dimensions)</vt:lpstr>
      <vt:lpstr>Eigenvalues by Bin</vt:lpstr>
      <vt:lpstr>https://en.wikipedia.org/wiki/Eigenvalues_and_eigenvectors </vt:lpstr>
      <vt:lpstr>https://en.wikipedia.org/wiki/Determinant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16</cp:revision>
  <cp:lastPrinted>2024-08-04T21:07:07Z</cp:lastPrinted>
  <dcterms:created xsi:type="dcterms:W3CDTF">2024-08-04T20:53:37Z</dcterms:created>
  <dcterms:modified xsi:type="dcterms:W3CDTF">2024-09-17T16:57:33Z</dcterms:modified>
</cp:coreProperties>
</file>